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0"/>
  </p:notesMasterIdLst>
  <p:sldIdLst>
    <p:sldId id="264" r:id="rId5"/>
    <p:sldId id="352" r:id="rId6"/>
    <p:sldId id="361" r:id="rId7"/>
    <p:sldId id="362" r:id="rId8"/>
    <p:sldId id="353" r:id="rId9"/>
    <p:sldId id="313" r:id="rId10"/>
    <p:sldId id="314" r:id="rId11"/>
    <p:sldId id="315" r:id="rId12"/>
    <p:sldId id="317" r:id="rId13"/>
    <p:sldId id="320" r:id="rId14"/>
    <p:sldId id="316" r:id="rId15"/>
    <p:sldId id="322" r:id="rId16"/>
    <p:sldId id="323" r:id="rId17"/>
    <p:sldId id="324" r:id="rId18"/>
    <p:sldId id="348" r:id="rId19"/>
    <p:sldId id="325" r:id="rId20"/>
    <p:sldId id="327" r:id="rId21"/>
    <p:sldId id="360" r:id="rId22"/>
    <p:sldId id="328" r:id="rId23"/>
    <p:sldId id="330" r:id="rId24"/>
    <p:sldId id="338" r:id="rId25"/>
    <p:sldId id="354" r:id="rId26"/>
    <p:sldId id="332" r:id="rId27"/>
    <p:sldId id="329" r:id="rId28"/>
    <p:sldId id="331" r:id="rId29"/>
    <p:sldId id="336" r:id="rId30"/>
    <p:sldId id="333" r:id="rId31"/>
    <p:sldId id="337" r:id="rId32"/>
    <p:sldId id="346" r:id="rId33"/>
    <p:sldId id="358" r:id="rId34"/>
    <p:sldId id="350" r:id="rId35"/>
    <p:sldId id="349" r:id="rId36"/>
    <p:sldId id="359" r:id="rId37"/>
    <p:sldId id="355" r:id="rId38"/>
    <p:sldId id="356" r:id="rId39"/>
    <p:sldId id="357" r:id="rId40"/>
    <p:sldId id="347" r:id="rId41"/>
    <p:sldId id="334" r:id="rId42"/>
    <p:sldId id="340" r:id="rId43"/>
    <p:sldId id="342" r:id="rId44"/>
    <p:sldId id="339" r:id="rId45"/>
    <p:sldId id="341" r:id="rId46"/>
    <p:sldId id="343" r:id="rId47"/>
    <p:sldId id="344" r:id="rId48"/>
    <p:sldId id="34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464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077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324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1075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29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684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031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938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73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4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chitecture/cloud-native/introduce-eshoponcontainers-reference-app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version_of_contro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LID" TargetMode="External"/><Relationship Id="rId4" Type="http://schemas.openxmlformats.org/officeDocument/2006/relationships/hyperlink" Target="https://en.wikipedia.org/wiki/Dependency_inversion_principl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making.com/design_pattern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nfowler.com/bliki/CQRS.html" TargetMode="External"/><Relationship Id="rId5" Type="http://schemas.openxmlformats.org/officeDocument/2006/relationships/hyperlink" Target="https://en.wikipedia.org/wiki/Microservices" TargetMode="External"/><Relationship Id="rId4" Type="http://schemas.openxmlformats.org/officeDocument/2006/relationships/hyperlink" Target="https://martinfowler.com/eaaDev/EventNarrative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luentvalidation.ne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e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postman.com/downloads/" TargetMode="External"/><Relationship Id="rId4" Type="http://schemas.openxmlformats.org/officeDocument/2006/relationships/hyperlink" Target="https://marketplace.visualstudio.com/items?itemName=42Crunch.vscode-openapi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tutorials/getting-started-with-nswag?view=aspnetcore-5.0&amp;tabs=visual-studio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bogard/MediatR" TargetMode="External"/><Relationship Id="rId13" Type="http://schemas.openxmlformats.org/officeDocument/2006/relationships/hyperlink" Target="https://en.wikipedia.org/wiki/Wakakozake" TargetMode="External"/><Relationship Id="rId3" Type="http://schemas.openxmlformats.org/officeDocument/2006/relationships/notesSlide" Target="../notesSlides/notesSlide10.xml"/><Relationship Id="rId7" Type="http://schemas.openxmlformats.org/officeDocument/2006/relationships/hyperlink" Target="https://martinfowler.com/bliki/CQRS.html" TargetMode="External"/><Relationship Id="rId12" Type="http://schemas.openxmlformats.org/officeDocument/2006/relationships/hyperlink" Target="https://ghiblicollection.com/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hyperlink" Target="https://fluentvalidation.net/" TargetMode="External"/><Relationship Id="rId11" Type="http://schemas.openxmlformats.org/officeDocument/2006/relationships/hyperlink" Target="https://en.wikipedia.org/wiki/Crayon_Shin-chan" TargetMode="External"/><Relationship Id="rId5" Type="http://schemas.openxmlformats.org/officeDocument/2006/relationships/hyperlink" Target="https://autofac.org/" TargetMode="External"/><Relationship Id="rId15" Type="http://schemas.openxmlformats.org/officeDocument/2006/relationships/image" Target="../media/image3.png"/><Relationship Id="rId10" Type="http://schemas.openxmlformats.org/officeDocument/2006/relationships/hyperlink" Target="https://sourcemaking.com/design_patterns" TargetMode="External"/><Relationship Id="rId4" Type="http://schemas.openxmlformats.org/officeDocument/2006/relationships/image" Target="../media/image2.jpeg"/><Relationship Id="rId9" Type="http://schemas.openxmlformats.org/officeDocument/2006/relationships/hyperlink" Target="https://docs.microsoft.com/en-us/dotnet/architecture/cloud-native/introduce-eshoponcontainers-reference-app" TargetMode="External"/><Relationship Id="rId1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eaaDev/EventNarrative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omain-driven_design" TargetMode="External"/><Relationship Id="rId5" Type="http://schemas.openxmlformats.org/officeDocument/2006/relationships/hyperlink" Target="https://docs.microsoft.com/en-us/azure/architecture/patterns/event-sourcing" TargetMode="External"/><Relationship Id="rId4" Type="http://schemas.openxmlformats.org/officeDocument/2006/relationships/hyperlink" Target="https://docs.microsoft.com/en-us/dotnet/architecture/microservices/microservice-ddd-cqrs-patterns/apply-simplified-microservice-cqrs-ddd-pattern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2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418177" cy="1612519"/>
          </a:xfrm>
        </p:spPr>
        <p:txBody>
          <a:bodyPr>
            <a:normAutofit fontScale="90000"/>
          </a:bodyPr>
          <a:lstStyle/>
          <a:p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Taming the CQRS Pattern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1" y="3791415"/>
            <a:ext cx="8974668" cy="12889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 Paul Walter</a:t>
            </a: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202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974780-9F00-4D4C-877A-EB29C689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34BDF-CDBA-46AA-A743-7C15342A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…AND PREPARES THE MEAL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D430F8-8076-4AFE-A7A7-811B78F64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391" y="1718770"/>
            <a:ext cx="8016010" cy="416832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7" name="Content Placeholder 30">
            <a:extLst>
              <a:ext uri="{FF2B5EF4-FFF2-40B4-BE49-F238E27FC236}">
                <a16:creationId xmlns:a16="http://schemas.microsoft.com/office/drawing/2014/main" id="{A58FB38C-CBB4-43EA-AA4E-DA55C509C941}"/>
              </a:ext>
            </a:extLst>
          </p:cNvPr>
          <p:cNvSpPr txBox="1">
            <a:spLocks/>
          </p:cNvSpPr>
          <p:nvPr/>
        </p:nvSpPr>
        <p:spPr>
          <a:xfrm>
            <a:off x="4470575" y="6248291"/>
            <a:ext cx="3793642" cy="97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aramond" pitchFamily="18" charset="0"/>
              <a:buNone/>
            </a:pPr>
            <a:r>
              <a:rPr lang="en-US" sz="1800" spc="80" dirty="0"/>
              <a:t>(nom </a:t>
            </a:r>
            <a:r>
              <a:rPr lang="en-US" sz="1800" spc="80" dirty="0" err="1"/>
              <a:t>nom</a:t>
            </a:r>
            <a:r>
              <a:rPr lang="en-US" sz="1800" spc="80" dirty="0"/>
              <a:t> nom)</a:t>
            </a:r>
          </a:p>
        </p:txBody>
      </p:sp>
    </p:spTree>
    <p:extLst>
      <p:ext uri="{BB962C8B-B14F-4D97-AF65-F5344CB8AC3E}">
        <p14:creationId xmlns:p14="http://schemas.microsoft.com/office/powerpoint/2010/main" val="7147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ining table&#10;&#10;Description automatically generated">
            <a:extLst>
              <a:ext uri="{FF2B5EF4-FFF2-40B4-BE49-F238E27FC236}">
                <a16:creationId xmlns:a16="http://schemas.microsoft.com/office/drawing/2014/main" id="{7932136B-2E38-4A11-9039-16B33DB6C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50" y="41275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Waiter serves 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meal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1"/>
            <a:ext cx="544947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i="1" spc="8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spc="8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6D59E24-CAAA-4A1D-A5F4-4E9C07571F56}"/>
              </a:ext>
            </a:extLst>
          </p:cNvPr>
          <p:cNvSpPr txBox="1">
            <a:spLocks/>
          </p:cNvSpPr>
          <p:nvPr/>
        </p:nvSpPr>
        <p:spPr>
          <a:xfrm>
            <a:off x="9345918" y="4449452"/>
            <a:ext cx="5452529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And </a:t>
            </a:r>
          </a:p>
          <a:p>
            <a:pPr>
              <a:lnSpc>
                <a:spcPct val="83000"/>
              </a:lnSpc>
            </a:pPr>
            <a:r>
              <a:rPr lang="en-US" cap="all" spc="-100" dirty="0">
                <a:solidFill>
                  <a:schemeClr val="bg1"/>
                </a:solidFill>
              </a:rPr>
              <a:t>Creates</a:t>
            </a:r>
          </a:p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bill</a:t>
            </a:r>
          </a:p>
        </p:txBody>
      </p:sp>
    </p:spTree>
    <p:extLst>
      <p:ext uri="{BB962C8B-B14F-4D97-AF65-F5344CB8AC3E}">
        <p14:creationId xmlns:p14="http://schemas.microsoft.com/office/powerpoint/2010/main" val="47396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1804D-1A7C-41D6-9292-D11ACDBB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14" y="0"/>
            <a:ext cx="1231322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eats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meal!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7512" y="5446385"/>
            <a:ext cx="544947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i="1" spc="80" dirty="0">
                <a:solidFill>
                  <a:schemeClr val="bg1"/>
                </a:solidFill>
              </a:rPr>
              <a:t>And is delighted!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 spc="80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3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868DF-851D-4F9F-BE62-64D82D32A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" t="12345" r="1419" b="13737"/>
          <a:stretch/>
        </p:blipFill>
        <p:spPr>
          <a:xfrm>
            <a:off x="0" y="-13"/>
            <a:ext cx="12192000" cy="68580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33" y="230757"/>
            <a:ext cx="2535609" cy="1649621"/>
          </a:xfrm>
          <a:blipFill>
            <a:blip r:embed="rId3">
              <a:alphaModFix amt="82000"/>
            </a:blip>
            <a:tile tx="0" ty="0" sx="100000" sy="100000" flip="none" algn="tl"/>
          </a:blipFill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83000"/>
              </a:lnSpc>
            </a:pPr>
            <a:r>
              <a:rPr lang="en-US" b="1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Consults</a:t>
            </a:r>
            <a:br>
              <a:rPr lang="en-US" b="1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bill</a:t>
            </a:r>
            <a:br>
              <a:rPr lang="en-US" b="1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b="1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b="1" cap="all" spc="-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880" y="4223419"/>
            <a:ext cx="2275225" cy="944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(Hopefully, there isn’t any Japanese profanity on this)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25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BF03A1A0-A6E4-418F-87F6-BFC67C957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20" y="3848852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36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Lastly…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Pays </a:t>
            </a:r>
            <a:b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</a:t>
            </a:r>
            <a:r>
              <a:rPr lang="en-US" sz="66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26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2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1" y="4222119"/>
            <a:ext cx="8974668" cy="12889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(See? You knew that story!)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04720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sz="9600" dirty="0"/>
              <a:t>CQRS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1" y="3791415"/>
            <a:ext cx="8974668" cy="12889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…is a similar story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012026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6" r="113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006" y="4551032"/>
            <a:ext cx="2835939" cy="865700"/>
          </a:xfrm>
        </p:spPr>
        <p:txBody>
          <a:bodyPr anchor="b">
            <a:normAutofit/>
          </a:bodyPr>
          <a:lstStyle/>
          <a:p>
            <a:pPr algn="l"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9B58244-A9E0-43B5-A9EA-C49BE2101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829" y="431800"/>
            <a:ext cx="12239548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7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1286" r="113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172" y="2563289"/>
            <a:ext cx="2835939" cy="865700"/>
          </a:xfrm>
        </p:spPr>
        <p:txBody>
          <a:bodyPr anchor="b"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See how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many users?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9B58244-A9E0-43B5-A9EA-C49BE2101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5624" y="1581803"/>
            <a:ext cx="6843265" cy="3351535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5DEE1F7-8922-4FD2-904E-C40A48B98C9D}"/>
              </a:ext>
            </a:extLst>
          </p:cNvPr>
          <p:cNvSpPr txBox="1">
            <a:spLocks/>
          </p:cNvSpPr>
          <p:nvPr/>
        </p:nvSpPr>
        <p:spPr>
          <a:xfrm>
            <a:off x="9433077" y="183652"/>
            <a:ext cx="2835939" cy="22629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“Writes”</a:t>
            </a:r>
          </a:p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has a lot of things, no?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2251778-7132-4CBE-9993-9B4759352256}"/>
              </a:ext>
            </a:extLst>
          </p:cNvPr>
          <p:cNvSpPr txBox="1">
            <a:spLocks/>
          </p:cNvSpPr>
          <p:nvPr/>
        </p:nvSpPr>
        <p:spPr>
          <a:xfrm>
            <a:off x="9449647" y="3819236"/>
            <a:ext cx="2835939" cy="25307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 how little there is in the 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“Reads”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database!!!!</a:t>
            </a:r>
          </a:p>
        </p:txBody>
      </p:sp>
    </p:spTree>
    <p:extLst>
      <p:ext uri="{BB962C8B-B14F-4D97-AF65-F5344CB8AC3E}">
        <p14:creationId xmlns:p14="http://schemas.microsoft.com/office/powerpoint/2010/main" val="230684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1" y="1480257"/>
            <a:ext cx="8652938" cy="87836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1" y="5568986"/>
            <a:ext cx="8974668" cy="50348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…how do they get what they need to do their job?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93D1F37-36BD-4348-A008-3CD69F4B4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763" y="2284539"/>
            <a:ext cx="2922305" cy="305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12F86-26DB-4FB0-A9A9-44EEF3D40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932" y="2210461"/>
            <a:ext cx="3046770" cy="305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0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974780-9F00-4D4C-877A-EB29C689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6" r="1139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1E8046-DB9C-45A9-972A-74817BC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845" y="2852792"/>
            <a:ext cx="4633415" cy="257219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Clone or download the code. Execute the migration script in “</a:t>
            </a:r>
            <a:r>
              <a:rPr lang="en-US" sz="1400" dirty="0" err="1"/>
              <a:t>PetStore.Infrastructure</a:t>
            </a:r>
            <a:r>
              <a:rPr lang="en-US" sz="1400" dirty="0"/>
              <a:t>/Scripts/Migrations” in your SQL Server DB.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It’s a simplified example of most of the ideas we’ve gleaned from the Microsoft </a:t>
            </a:r>
            <a:r>
              <a:rPr lang="en-US" sz="1400" dirty="0">
                <a:hlinkClick r:id="rId3"/>
              </a:rPr>
              <a:t>eShops</a:t>
            </a:r>
            <a:r>
              <a:rPr lang="en-US" sz="1400" dirty="0"/>
              <a:t> project.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Note, this simplified project isn’t addressing external messaging, just from within a microservice.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D28DCA-7991-42C8-8CC3-F98590D0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300" y="1352550"/>
            <a:ext cx="4633913" cy="1371600"/>
          </a:xfrm>
        </p:spPr>
        <p:txBody>
          <a:bodyPr>
            <a:normAutofit/>
          </a:bodyPr>
          <a:lstStyle/>
          <a:p>
            <a:r>
              <a:rPr lang="en-US" dirty="0"/>
              <a:t>Download </a:t>
            </a:r>
            <a:r>
              <a:rPr lang="en-US" sz="1800" dirty="0"/>
              <a:t>the</a:t>
            </a:r>
            <a:r>
              <a:rPr lang="en-US" dirty="0"/>
              <a:t> Code!</a:t>
            </a:r>
          </a:p>
        </p:txBody>
      </p:sp>
      <p:pic>
        <p:nvPicPr>
          <p:cNvPr id="6" name="Picture 5" descr="A person wearing a costume&#10;&#10;Description automatically generated with low confidence">
            <a:extLst>
              <a:ext uri="{FF2B5EF4-FFF2-40B4-BE49-F238E27FC236}">
                <a16:creationId xmlns:a16="http://schemas.microsoft.com/office/drawing/2014/main" id="{10A8AD73-CAB7-42EE-B82B-789DDEDA9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291" y="1054960"/>
            <a:ext cx="4696616" cy="46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19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A54178-4FC4-4C6F-A394-9365220D2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114" b="388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74129" y="2407759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6000" cap="all" spc="-100" dirty="0" err="1">
                <a:solidFill>
                  <a:schemeClr val="bg1"/>
                </a:solidFill>
              </a:rPr>
              <a:t>Autofac</a:t>
            </a:r>
            <a:br>
              <a:rPr lang="en-US" sz="6000" cap="all" spc="-100" dirty="0">
                <a:solidFill>
                  <a:schemeClr val="bg1"/>
                </a:solidFill>
              </a:rPr>
            </a:br>
            <a:r>
              <a:rPr lang="en-US" sz="3200" cap="all" spc="-100" dirty="0">
                <a:solidFill>
                  <a:schemeClr val="bg1"/>
                </a:solidFill>
              </a:rPr>
              <a:t>(IOC)</a:t>
            </a:r>
            <a:br>
              <a:rPr lang="en-US" sz="3200" cap="all" spc="-100" dirty="0">
                <a:solidFill>
                  <a:schemeClr val="bg1"/>
                </a:solidFill>
              </a:rPr>
            </a:br>
            <a:br>
              <a:rPr lang="en-US" sz="3200" cap="all" spc="-100" dirty="0">
                <a:solidFill>
                  <a:schemeClr val="bg1"/>
                </a:solidFill>
              </a:rPr>
            </a:br>
            <a:br>
              <a:rPr lang="en-US" sz="3200" cap="all" spc="-100" dirty="0">
                <a:solidFill>
                  <a:schemeClr val="bg1"/>
                </a:solidFill>
              </a:rPr>
            </a:br>
            <a:r>
              <a:rPr lang="en-US" sz="1200" cap="all" spc="-100" dirty="0">
                <a:solidFill>
                  <a:schemeClr val="bg1"/>
                </a:solidFill>
              </a:rPr>
              <a:t>(Totoro magically supplying fun)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6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A54178-4FC4-4C6F-A394-9365220D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114" b="388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 err="1"/>
              <a:t>Autofac</a:t>
            </a:r>
            <a:endParaRPr lang="en-US" cap="all" spc="-100" dirty="0"/>
          </a:p>
        </p:txBody>
      </p:sp>
      <p:sp>
        <p:nvSpPr>
          <p:cNvPr id="101" name="Content Placeholder 100">
            <a:extLst>
              <a:ext uri="{FF2B5EF4-FFF2-40B4-BE49-F238E27FC236}">
                <a16:creationId xmlns:a16="http://schemas.microsoft.com/office/drawing/2014/main" id="{668A5F9A-2D17-454B-A708-1638408B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619" y="2102892"/>
            <a:ext cx="8986158" cy="3836090"/>
          </a:xfrm>
        </p:spPr>
        <p:txBody>
          <a:bodyPr>
            <a:noAutofit/>
          </a:bodyPr>
          <a:lstStyle/>
          <a:p>
            <a:r>
              <a:rPr lang="en-US" sz="2400" dirty="0" err="1"/>
              <a:t>Autofac</a:t>
            </a:r>
            <a:r>
              <a:rPr lang="en-US" sz="2400" dirty="0"/>
              <a:t> is a </a:t>
            </a:r>
            <a:r>
              <a:rPr lang="en-US" sz="2400" i="1" dirty="0"/>
              <a:t>magic</a:t>
            </a:r>
            <a:r>
              <a:rPr lang="en-US" sz="2400" dirty="0"/>
              <a:t> </a:t>
            </a:r>
            <a:r>
              <a:rPr lang="en-US" sz="2400" dirty="0">
                <a:hlinkClick r:id="rId3"/>
              </a:rPr>
              <a:t>Inversion of Control Container</a:t>
            </a:r>
            <a:r>
              <a:rPr lang="en-US" sz="2400" dirty="0"/>
              <a:t> (IOC). </a:t>
            </a:r>
          </a:p>
          <a:p>
            <a:r>
              <a:rPr lang="en-US" sz="2400" i="1" dirty="0"/>
              <a:t>IOC Container </a:t>
            </a:r>
            <a:r>
              <a:rPr lang="en-US" sz="2400" dirty="0"/>
              <a:t>is a framework that injects dependencies through a constructor.</a:t>
            </a:r>
          </a:p>
          <a:p>
            <a:pPr lvl="1"/>
            <a:r>
              <a:rPr lang="en-US" sz="1400" dirty="0"/>
              <a:t>Uses the </a:t>
            </a:r>
            <a:r>
              <a:rPr lang="en-US" sz="1400" dirty="0">
                <a:hlinkClick r:id="rId4"/>
              </a:rPr>
              <a:t>Dependency Inversion Principle</a:t>
            </a:r>
            <a:r>
              <a:rPr lang="en-US" sz="1400" dirty="0"/>
              <a:t> (program to an abstraction)</a:t>
            </a:r>
          </a:p>
          <a:p>
            <a:pPr lvl="1"/>
            <a:r>
              <a:rPr lang="en-US" sz="1400" dirty="0"/>
              <a:t>Dependency Inversion Principle is part of the </a:t>
            </a:r>
            <a:r>
              <a:rPr lang="en-US" sz="1400" dirty="0">
                <a:hlinkClick r:id="rId5"/>
              </a:rPr>
              <a:t>SOLID</a:t>
            </a:r>
            <a:endParaRPr lang="en-US" sz="1400" dirty="0"/>
          </a:p>
          <a:p>
            <a:endParaRPr lang="en-US" sz="24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2" name="Content Placeholder 100">
            <a:extLst>
              <a:ext uri="{FF2B5EF4-FFF2-40B4-BE49-F238E27FC236}">
                <a16:creationId xmlns:a16="http://schemas.microsoft.com/office/drawing/2014/main" id="{F8FB2E1B-0179-496A-BB20-18AEF90FE616}"/>
              </a:ext>
            </a:extLst>
          </p:cNvPr>
          <p:cNvSpPr txBox="1">
            <a:spLocks/>
          </p:cNvSpPr>
          <p:nvPr/>
        </p:nvSpPr>
        <p:spPr>
          <a:xfrm>
            <a:off x="8607468" y="1397442"/>
            <a:ext cx="2161309" cy="109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endParaRPr lang="en-US" dirty="0"/>
          </a:p>
        </p:txBody>
      </p:sp>
      <p:sp>
        <p:nvSpPr>
          <p:cNvPr id="13" name="Content Placeholder 100">
            <a:extLst>
              <a:ext uri="{FF2B5EF4-FFF2-40B4-BE49-F238E27FC236}">
                <a16:creationId xmlns:a16="http://schemas.microsoft.com/office/drawing/2014/main" id="{52CDA472-69B5-4490-B004-A09D413D3535}"/>
              </a:ext>
            </a:extLst>
          </p:cNvPr>
          <p:cNvSpPr txBox="1">
            <a:spLocks/>
          </p:cNvSpPr>
          <p:nvPr/>
        </p:nvSpPr>
        <p:spPr>
          <a:xfrm>
            <a:off x="8635893" y="4365522"/>
            <a:ext cx="2795886" cy="109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812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A54178-4FC4-4C6F-A394-9365220D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114" b="388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 err="1"/>
              <a:t>Autofac</a:t>
            </a:r>
            <a:endParaRPr lang="en-US" cap="all" spc="-100" dirty="0"/>
          </a:p>
        </p:txBody>
      </p:sp>
      <p:sp>
        <p:nvSpPr>
          <p:cNvPr id="101" name="Content Placeholder 100">
            <a:extLst>
              <a:ext uri="{FF2B5EF4-FFF2-40B4-BE49-F238E27FC236}">
                <a16:creationId xmlns:a16="http://schemas.microsoft.com/office/drawing/2014/main" id="{668A5F9A-2D17-454B-A708-1638408B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530" y="1329967"/>
            <a:ext cx="2395984" cy="9955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Configuration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D9DC5-0B99-4014-A750-5A07630C2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19" y="2861991"/>
            <a:ext cx="5809673" cy="3424509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4E52A-39AD-4120-9307-B0B8B374B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207" y="734596"/>
            <a:ext cx="4553585" cy="159089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ontent Placeholder 100">
            <a:extLst>
              <a:ext uri="{FF2B5EF4-FFF2-40B4-BE49-F238E27FC236}">
                <a16:creationId xmlns:a16="http://schemas.microsoft.com/office/drawing/2014/main" id="{F8FB2E1B-0179-496A-BB20-18AEF90FE616}"/>
              </a:ext>
            </a:extLst>
          </p:cNvPr>
          <p:cNvSpPr txBox="1">
            <a:spLocks/>
          </p:cNvSpPr>
          <p:nvPr/>
        </p:nvSpPr>
        <p:spPr>
          <a:xfrm>
            <a:off x="8607468" y="1397442"/>
            <a:ext cx="2161309" cy="109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dirty="0" err="1"/>
              <a:t>Startup.cs</a:t>
            </a:r>
            <a:endParaRPr lang="en-US" dirty="0"/>
          </a:p>
        </p:txBody>
      </p:sp>
      <p:sp>
        <p:nvSpPr>
          <p:cNvPr id="13" name="Content Placeholder 100">
            <a:extLst>
              <a:ext uri="{FF2B5EF4-FFF2-40B4-BE49-F238E27FC236}">
                <a16:creationId xmlns:a16="http://schemas.microsoft.com/office/drawing/2014/main" id="{52CDA472-69B5-4490-B004-A09D413D3535}"/>
              </a:ext>
            </a:extLst>
          </p:cNvPr>
          <p:cNvSpPr txBox="1">
            <a:spLocks/>
          </p:cNvSpPr>
          <p:nvPr/>
        </p:nvSpPr>
        <p:spPr>
          <a:xfrm>
            <a:off x="8635893" y="4365522"/>
            <a:ext cx="2795886" cy="109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dirty="0" err="1"/>
              <a:t>AutofacApplicationModule.cs</a:t>
            </a:r>
            <a:endParaRPr lang="en-US" dirty="0"/>
          </a:p>
          <a:p>
            <a:pPr marL="0" indent="0">
              <a:buFont typeface="Garamond" pitchFamily="18" charset="0"/>
              <a:buNone/>
            </a:pPr>
            <a:r>
              <a:rPr lang="en-US" sz="1000" dirty="0">
                <a:solidFill>
                  <a:srgbClr val="FFFF00"/>
                </a:solidFill>
              </a:rPr>
              <a:t>See the </a:t>
            </a:r>
            <a:r>
              <a:rPr lang="en-US" sz="1000" dirty="0" err="1">
                <a:solidFill>
                  <a:srgbClr val="FFFF00"/>
                </a:solidFill>
              </a:rPr>
              <a:t>PetStoreQueriesRepository</a:t>
            </a:r>
            <a:r>
              <a:rPr lang="en-US" sz="1000" dirty="0">
                <a:solidFill>
                  <a:srgbClr val="FFFF00"/>
                </a:solidFill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7A76-9349-4C9A-8C1C-B5781F252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811" y="4317483"/>
            <a:ext cx="1191113" cy="11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8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A54178-4FC4-4C6F-A394-9365220D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114" b="388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971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 err="1"/>
              <a:t>Autofac</a:t>
            </a:r>
            <a:endParaRPr lang="en-US" cap="all" spc="-100" dirty="0"/>
          </a:p>
        </p:txBody>
      </p:sp>
      <p:sp>
        <p:nvSpPr>
          <p:cNvPr id="101" name="Content Placeholder 100">
            <a:extLst>
              <a:ext uri="{FF2B5EF4-FFF2-40B4-BE49-F238E27FC236}">
                <a16:creationId xmlns:a16="http://schemas.microsoft.com/office/drawing/2014/main" id="{668A5F9A-2D17-454B-A708-1638408BC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32709"/>
            <a:ext cx="10058400" cy="4420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Usage: After it’s configured, it’s magic: Just identify which dependencies you’d like, like so….see Macho Man pointing to the “</a:t>
            </a:r>
            <a:r>
              <a:rPr lang="en-US" dirty="0" err="1"/>
              <a:t>IPetStoreQueriesRepository</a:t>
            </a:r>
            <a:r>
              <a:rPr lang="en-US" dirty="0"/>
              <a:t>”? (</a:t>
            </a:r>
            <a:r>
              <a:rPr lang="en-US" dirty="0" err="1"/>
              <a:t>Ohhhh</a:t>
            </a:r>
            <a:r>
              <a:rPr lang="en-US" dirty="0"/>
              <a:t> yeah!)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3AFD4EE-2BFB-463B-9B77-8E012F616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90" y="2228768"/>
            <a:ext cx="9152710" cy="3206693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Content Placeholder 100">
            <a:extLst>
              <a:ext uri="{FF2B5EF4-FFF2-40B4-BE49-F238E27FC236}">
                <a16:creationId xmlns:a16="http://schemas.microsoft.com/office/drawing/2014/main" id="{DC200F32-2632-443B-B20B-CB4F23EC13CB}"/>
              </a:ext>
            </a:extLst>
          </p:cNvPr>
          <p:cNvSpPr txBox="1">
            <a:spLocks/>
          </p:cNvSpPr>
          <p:nvPr/>
        </p:nvSpPr>
        <p:spPr>
          <a:xfrm>
            <a:off x="4388902" y="5738982"/>
            <a:ext cx="2795886" cy="1095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Garamond" pitchFamily="18" charset="0"/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PetStoreQueryController</a:t>
            </a:r>
            <a:r>
              <a:rPr lang="en-US" dirty="0" err="1"/>
              <a:t>.cs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840A8-8DDA-461D-BEBC-00D089775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634" y="3162879"/>
            <a:ext cx="2162412" cy="216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2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1" y="1386747"/>
            <a:ext cx="8652938" cy="878360"/>
          </a:xfrm>
        </p:spPr>
        <p:txBody>
          <a:bodyPr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2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1" y="5603228"/>
            <a:ext cx="8974668" cy="5034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</a:rPr>
              <a:t>…how do they communicate internally?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93D1F37-36BD-4348-A008-3CD69F4B4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1" y="2224337"/>
            <a:ext cx="2922305" cy="305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12F86-26DB-4FB0-A9A9-44EEF3D40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743" y="2126297"/>
            <a:ext cx="3046770" cy="30582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5272F-722E-449D-A0E5-E12AA157A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617" y="2177394"/>
            <a:ext cx="2827582" cy="3114329"/>
          </a:xfrm>
          <a:prstGeom prst="rect">
            <a:avLst/>
          </a:prstGeom>
        </p:spPr>
      </p:pic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A84982E4-AE69-4D03-A6E7-AAD907AE6042}"/>
              </a:ext>
            </a:extLst>
          </p:cNvPr>
          <p:cNvSpPr txBox="1">
            <a:spLocks/>
          </p:cNvSpPr>
          <p:nvPr/>
        </p:nvSpPr>
        <p:spPr>
          <a:xfrm>
            <a:off x="1447801" y="6104445"/>
            <a:ext cx="9448625" cy="970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800" kern="12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(</a:t>
            </a:r>
            <a:r>
              <a:rPr lang="en-US" sz="1400" dirty="0"/>
              <a:t>Externally is another presentation, aka </a:t>
            </a:r>
            <a:r>
              <a:rPr lang="en-US" sz="1400" dirty="0" err="1"/>
              <a:t>msg’ing</a:t>
            </a:r>
            <a:r>
              <a:rPr lang="en-US" sz="1400" dirty="0"/>
              <a:t> between microservices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159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56" y="5446385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8000" cap="all" spc="-100" dirty="0">
                <a:solidFill>
                  <a:schemeClr val="bg1"/>
                </a:solidFill>
              </a:rPr>
              <a:t>“</a:t>
            </a:r>
            <a:r>
              <a:rPr lang="en-US" sz="8000" spc="-100" dirty="0" err="1">
                <a:solidFill>
                  <a:schemeClr val="bg1"/>
                </a:solidFill>
                <a:latin typeface="+mn-lt"/>
              </a:rPr>
              <a:t>MediatR</a:t>
            </a:r>
            <a:r>
              <a:rPr lang="en-US" sz="8000" cap="all" spc="-10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3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4582" y="2103120"/>
            <a:ext cx="7167418" cy="3849624"/>
          </a:xfrm>
        </p:spPr>
        <p:txBody>
          <a:bodyPr>
            <a:normAutofit/>
          </a:bodyPr>
          <a:lstStyle/>
          <a:p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MediatR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 way to pass messages between objects.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 like when you have your hands full, but you can still communicate verbally to a person in another room.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decouples our designs and makes for a cleaner set of object responsibilities.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166435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8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872" y="2103120"/>
            <a:ext cx="8552873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Concepts in </a:t>
            </a:r>
            <a:r>
              <a:rPr lang="en-US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MediatR</a:t>
            </a:r>
            <a:r>
              <a:rPr lang="en-US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lvl="2"/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Requests: </a:t>
            </a:r>
          </a:p>
          <a:p>
            <a:pPr lvl="3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one handler at a time.</a:t>
            </a:r>
          </a:p>
          <a:p>
            <a:pPr lvl="3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used via Decorator Pattern to create pipelines.</a:t>
            </a:r>
          </a:p>
          <a:p>
            <a:pPr lvl="2"/>
            <a:r>
              <a:rPr lang="en-US" sz="2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Notifications: </a:t>
            </a:r>
          </a:p>
          <a:p>
            <a:pPr lvl="3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Handlers</a:t>
            </a:r>
          </a:p>
          <a:p>
            <a:pPr lvl="3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how we are dispatching our “Domain Events”.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59329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72F8B9-9D8D-451E-B150-850B2475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12" y="1631035"/>
            <a:ext cx="8927543" cy="49892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18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 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274320" lvl="1" indent="0" algn="ctr">
              <a:buNone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specifics in the Appendix below!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956998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974780-9F00-4D4C-877A-EB29C689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6" r="1139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34BDF-CDBA-46AA-A743-7C15342A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1" y="1352277"/>
            <a:ext cx="4633416" cy="1371600"/>
          </a:xfrm>
        </p:spPr>
        <p:txBody>
          <a:bodyPr>
            <a:normAutofit/>
          </a:bodyPr>
          <a:lstStyle/>
          <a:p>
            <a:r>
              <a:rPr lang="en-US" dirty="0"/>
              <a:t>What is CQRS?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1E8046-DB9C-45A9-972A-74817BC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950" y="2341756"/>
            <a:ext cx="4633415" cy="30832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It is a </a:t>
            </a:r>
            <a:r>
              <a:rPr lang="en-US" sz="1700" i="1" dirty="0">
                <a:hlinkClick r:id="rId3"/>
              </a:rPr>
              <a:t>software pattern</a:t>
            </a:r>
            <a:r>
              <a:rPr lang="en-US" sz="1700" i="1" dirty="0"/>
              <a:t> </a:t>
            </a:r>
            <a:r>
              <a:rPr lang="en-US" sz="1700" dirty="0"/>
              <a:t>that promotes separating your reads from your writes.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Promotes an </a:t>
            </a:r>
            <a:r>
              <a:rPr lang="en-US" sz="1700" dirty="0">
                <a:hlinkClick r:id="rId4"/>
              </a:rPr>
              <a:t>event-based</a:t>
            </a:r>
            <a:r>
              <a:rPr lang="en-US" sz="1700" dirty="0"/>
              <a:t> programming model.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Useful for </a:t>
            </a:r>
            <a:r>
              <a:rPr lang="en-US" sz="1700" dirty="0">
                <a:hlinkClick r:id="rId5"/>
              </a:rPr>
              <a:t>microservices</a:t>
            </a:r>
            <a:r>
              <a:rPr lang="en-US" sz="17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It does this for performance reasons.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Write side = complex joins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Read side = no joins (if you can)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The acronym stands for “</a:t>
            </a:r>
            <a:r>
              <a:rPr lang="en-US" sz="1700" dirty="0">
                <a:hlinkClick r:id="rId6"/>
              </a:rPr>
              <a:t>Command and Query Responsibility Segregation</a:t>
            </a:r>
            <a:r>
              <a:rPr lang="en-US" sz="1700" dirty="0"/>
              <a:t>.” 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259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1" y="1386747"/>
            <a:ext cx="8652938" cy="878360"/>
          </a:xfrm>
        </p:spPr>
        <p:txBody>
          <a:bodyPr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3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1" y="5603228"/>
            <a:ext cx="8974668" cy="5034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</a:rPr>
              <a:t>…how do validate business rules easily?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93D1F37-36BD-4348-A008-3CD69F4B4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301" y="2224337"/>
            <a:ext cx="2922305" cy="30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Kiki Delivery Service Bakery - 1920x1080 Wallpaper - teahub.io">
            <a:extLst>
              <a:ext uri="{FF2B5EF4-FFF2-40B4-BE49-F238E27FC236}">
                <a16:creationId xmlns:a16="http://schemas.microsoft.com/office/drawing/2014/main" id="{B6C1110D-F7CE-4A44-8444-3837A1A1DE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Fluent Validation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DD5FCB-8B1E-4171-9878-46FAE3D9A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3833"/>
            <a:ext cx="3772829" cy="4638907"/>
          </a:xfrm>
        </p:spPr>
        <p:txBody>
          <a:bodyPr vert="horz" lIns="91440" tIns="45720" rIns="91440" bIns="45720" rtlCol="0">
            <a:normAutofit/>
          </a:bodyPr>
          <a:lstStyle/>
          <a:p>
            <a:pPr marL="9144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it?</a:t>
            </a:r>
          </a:p>
          <a:p>
            <a:pPr marL="274320"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 a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library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writing object validations.</a:t>
            </a:r>
          </a:p>
          <a:p>
            <a:pPr marL="274320" lvl="1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use it?</a:t>
            </a:r>
          </a:p>
          <a:p>
            <a:pPr marL="274320"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Emily and I think it’s great!</a:t>
            </a:r>
          </a:p>
          <a:p>
            <a:pPr marL="274320"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Well, that and it’s fast to ensure 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business are correct &amp;, if not, send the correct errors.</a:t>
            </a:r>
          </a:p>
          <a:p>
            <a:pPr marL="274320"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my </a:t>
            </a:r>
            <a:r>
              <a:rPr lang="en-US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…I’m referencing Error Codes defined in my Open API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yaml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file!</a:t>
            </a:r>
          </a:p>
          <a:p>
            <a:pPr lvl="1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is it?</a:t>
            </a:r>
          </a:p>
          <a:p>
            <a:pPr marL="274320" lvl="1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out the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CreatePetValidator.cs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9B26E86-0E6D-4E9F-946E-132D8CC05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21" y="965552"/>
            <a:ext cx="5817466" cy="472157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B7B4B0-04E1-4E40-A9C7-FE5FD1B95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650" y="5133059"/>
            <a:ext cx="1281871" cy="128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09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l="11286" r="1138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1" y="1386747"/>
            <a:ext cx="8652938" cy="878360"/>
          </a:xfrm>
        </p:spPr>
        <p:txBody>
          <a:bodyPr>
            <a:noAutofit/>
          </a:bodyPr>
          <a:lstStyle/>
          <a:p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 4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801" y="5603228"/>
            <a:ext cx="8974668" cy="50348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</a:rPr>
              <a:t>…how do we scaffold this app?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93D1F37-36BD-4348-A008-3CD69F4B4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7283" y="2043471"/>
            <a:ext cx="1792448" cy="18758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212F86-26DB-4FB0-A9A9-44EEF3D40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952" y="3329492"/>
            <a:ext cx="1917690" cy="1924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5272F-722E-449D-A0E5-E12AA157A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7137" y="3614923"/>
            <a:ext cx="1656712" cy="182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2944F-C3C5-4A43-9D55-449407BAE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3205" y="2069019"/>
            <a:ext cx="2063882" cy="1824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565B70-45BB-450D-B2D6-05480C71C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3876" y="3244848"/>
            <a:ext cx="3200847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6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640C3BC-2855-4A6C-86E1-53036346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8" y="203439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spc="-100" dirty="0" err="1">
                <a:solidFill>
                  <a:schemeClr val="bg1"/>
                </a:solidFill>
              </a:rPr>
              <a:t>OpenAPI</a:t>
            </a:r>
            <a:endParaRPr lang="en-US" sz="6000" cap="all" spc="-100" dirty="0">
              <a:solidFill>
                <a:schemeClr val="bg1"/>
              </a:solidFill>
            </a:endParaRPr>
          </a:p>
        </p:txBody>
      </p:sp>
      <p:sp>
        <p:nvSpPr>
          <p:cNvPr id="43" name="Content Placeholder 144">
            <a:extLst>
              <a:ext uri="{FF2B5EF4-FFF2-40B4-BE49-F238E27FC236}">
                <a16:creationId xmlns:a16="http://schemas.microsoft.com/office/drawing/2014/main" id="{5A505D37-FBD6-42AB-9EB2-05E078C9A396}"/>
              </a:ext>
            </a:extLst>
          </p:cNvPr>
          <p:cNvSpPr txBox="1">
            <a:spLocks/>
          </p:cNvSpPr>
          <p:nvPr/>
        </p:nvSpPr>
        <p:spPr>
          <a:xfrm>
            <a:off x="-60296" y="987347"/>
            <a:ext cx="3635407" cy="46029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it?</a:t>
            </a: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It’s technology for enforcing API contracts.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use it?</a:t>
            </a: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promotes a high level, design-first, type of thinking.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clearly communicate your ideas across development teams.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</a:t>
            </a:r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scaffold the heck </a:t>
            </a:r>
            <a:r>
              <a:rPr lang="en-US" sz="1600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outta</a:t>
            </a:r>
            <a:r>
              <a: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!!!!</a:t>
            </a:r>
          </a:p>
          <a:p>
            <a:pPr lvl="1"/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3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is it?</a:t>
            </a: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out the `README.md` in the  `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PetStore.OpenAPI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` project</a:t>
            </a:r>
          </a:p>
        </p:txBody>
      </p:sp>
      <p:pic>
        <p:nvPicPr>
          <p:cNvPr id="3074" name="Picture 2" descr="Totoro Growing Plants GIF - Totoro Growing Plants Chant - Discover &amp;amp; Share  GIFs">
            <a:extLst>
              <a:ext uri="{FF2B5EF4-FFF2-40B4-BE49-F238E27FC236}">
                <a16:creationId xmlns:a16="http://schemas.microsoft.com/office/drawing/2014/main" id="{4B3106EB-0BBC-4BEB-88F0-330F71F246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93" y="325514"/>
            <a:ext cx="4743450" cy="24765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21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640C3BC-2855-4A6C-86E1-53036346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8" y="203439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spc="-100">
                <a:solidFill>
                  <a:schemeClr val="bg1"/>
                </a:solidFill>
              </a:rPr>
              <a:t>OpenAPI</a:t>
            </a:r>
            <a:endParaRPr lang="en-US" sz="6000" cap="all" spc="-1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144">
            <a:extLst>
              <a:ext uri="{FF2B5EF4-FFF2-40B4-BE49-F238E27FC236}">
                <a16:creationId xmlns:a16="http://schemas.microsoft.com/office/drawing/2014/main" id="{5A505D37-FBD6-42AB-9EB2-05E078C9A396}"/>
              </a:ext>
            </a:extLst>
          </p:cNvPr>
          <p:cNvSpPr txBox="1">
            <a:spLocks/>
          </p:cNvSpPr>
          <p:nvPr/>
        </p:nvSpPr>
        <p:spPr>
          <a:xfrm>
            <a:off x="-60296" y="987348"/>
            <a:ext cx="3635407" cy="3849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Editing / Testing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like to use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VS Code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edit &amp; test my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OpenAPI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files. 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two flavors: JSON and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Yaml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Yaml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easier to read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imo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There’s also a good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/>
              </a:rPr>
              <a:t>plugin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called “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OpenAPI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(Swagger) Editor” by</a:t>
            </a: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42Crunch.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also import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OpenAPI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files into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Postman</a:t>
            </a: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34291CE-C4DC-4CBE-9803-2ED24FF86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4622" y="259428"/>
            <a:ext cx="8457630" cy="56356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8399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640C3BC-2855-4A6C-86E1-53036346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8" y="203439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spc="-100" dirty="0" err="1">
                <a:solidFill>
                  <a:schemeClr val="bg1"/>
                </a:solidFill>
              </a:rPr>
              <a:t>OpenAPI</a:t>
            </a:r>
            <a:endParaRPr lang="en-US" sz="6000" cap="all" spc="-1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144">
            <a:extLst>
              <a:ext uri="{FF2B5EF4-FFF2-40B4-BE49-F238E27FC236}">
                <a16:creationId xmlns:a16="http://schemas.microsoft.com/office/drawing/2014/main" id="{5A505D37-FBD6-42AB-9EB2-05E078C9A396}"/>
              </a:ext>
            </a:extLst>
          </p:cNvPr>
          <p:cNvSpPr txBox="1">
            <a:spLocks/>
          </p:cNvSpPr>
          <p:nvPr/>
        </p:nvSpPr>
        <p:spPr>
          <a:xfrm>
            <a:off x="-60296" y="987348"/>
            <a:ext cx="3635407" cy="547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Scaffolding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many different scaffolders depending on what computer language you are using.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C#,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Nswag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my preferred scaffolder. It uses a GUI called “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Nswag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Studio”.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scaffold C# servers, C# &amp; JavaScript clients.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out the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Microsoft Tutorial 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more information.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FF1CB-565C-4530-B013-0E448C1D2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357" y="203439"/>
            <a:ext cx="7643055" cy="625690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0558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A640C3BC-2855-4A6C-86E1-53036346E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0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18" y="203439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spc="-100" dirty="0" err="1">
                <a:solidFill>
                  <a:schemeClr val="bg1"/>
                </a:solidFill>
              </a:rPr>
              <a:t>OpenAPI</a:t>
            </a:r>
            <a:endParaRPr lang="en-US" sz="6000" cap="all" spc="-100" dirty="0">
              <a:solidFill>
                <a:schemeClr val="bg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144">
            <a:extLst>
              <a:ext uri="{FF2B5EF4-FFF2-40B4-BE49-F238E27FC236}">
                <a16:creationId xmlns:a16="http://schemas.microsoft.com/office/drawing/2014/main" id="{5A505D37-FBD6-42AB-9EB2-05E078C9A396}"/>
              </a:ext>
            </a:extLst>
          </p:cNvPr>
          <p:cNvSpPr txBox="1">
            <a:spLocks/>
          </p:cNvSpPr>
          <p:nvPr/>
        </p:nvSpPr>
        <p:spPr>
          <a:xfrm>
            <a:off x="-60296" y="987348"/>
            <a:ext cx="3635407" cy="547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None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Code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also hook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Nswag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into your applications to create a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OpenAPI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document for you.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provides great visibility on what your API is doing.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hooking in </a:t>
            </a:r>
            <a:r>
              <a:rPr lang="en-U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Nswag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it can also  generate a Swagger Editor view so you can inspect your endpoints AND all the objects being serialized.</a:t>
            </a: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4320" lvl="1" indent="0">
              <a:buNone/>
            </a:pPr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F73667A-71DF-4ABD-A75A-D51ACF11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078" y="264013"/>
            <a:ext cx="4985484" cy="63153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8460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9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3" name="Rectangle 9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4990FC6-CAB4-48C9-8B03-9C03B941A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1" r="15611" b="-1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cap="all" spc="-100">
                <a:solidFill>
                  <a:schemeClr val="tx1"/>
                </a:solidFill>
              </a:rPr>
              <a:t>Demo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75" y="3308000"/>
            <a:ext cx="3793642" cy="970905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see this </a:t>
            </a:r>
            <a:r>
              <a:rPr lang="en-US" sz="1400" spc="8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bebe</a:t>
            </a:r>
            <a:r>
              <a:rPr lang="en-US" sz="14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this in action!</a:t>
            </a:r>
          </a:p>
          <a:p>
            <a:pPr marL="0" lvl="1" indent="0" algn="ctr">
              <a:spcBef>
                <a:spcPts val="0"/>
              </a:spcBef>
              <a:spcAft>
                <a:spcPts val="600"/>
              </a:spcAft>
              <a:buNone/>
            </a:pPr>
            <a:endParaRPr lang="en-US" sz="1400" spc="8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1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(Please clone my CQRS </a:t>
            </a:r>
            <a:r>
              <a:rPr lang="en-US" sz="1000" spc="8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PetStore</a:t>
            </a:r>
            <a:r>
              <a:rPr lang="en-US" sz="1000" spc="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project.)</a:t>
            </a:r>
          </a:p>
        </p:txBody>
      </p:sp>
    </p:spTree>
    <p:extLst>
      <p:ext uri="{BB962C8B-B14F-4D97-AF65-F5344CB8AC3E}">
        <p14:creationId xmlns:p14="http://schemas.microsoft.com/office/powerpoint/2010/main" val="302806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2B078DA-0B5E-49FA-A410-EE2E1B623D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5000"/>
          </a:blip>
          <a:srcRect l="11286" r="11381" b="1"/>
          <a:stretch/>
        </p:blipFill>
        <p:spPr>
          <a:xfrm>
            <a:off x="20" y="9254"/>
            <a:ext cx="12191980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1" y="1480257"/>
            <a:ext cx="8652938" cy="878360"/>
          </a:xfrm>
        </p:spPr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Appendix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1" y="2427259"/>
            <a:ext cx="7670033" cy="3087768"/>
          </a:xfrm>
        </p:spPr>
        <p:txBody>
          <a:bodyPr>
            <a:normAutofit fontScale="77500" lnSpcReduction="20000"/>
          </a:bodyPr>
          <a:lstStyle/>
          <a:p>
            <a:r>
              <a:rPr lang="en-US" sz="3000" b="1" dirty="0">
                <a:solidFill>
                  <a:schemeClr val="tx1"/>
                </a:solidFill>
                <a:latin typeface="+mj-lt"/>
              </a:rPr>
              <a:t>Technology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en-US" sz="1800" dirty="0" err="1">
                <a:solidFill>
                  <a:schemeClr val="tx1"/>
                </a:solidFill>
                <a:latin typeface="+mj-lt"/>
              </a:rPr>
              <a:t>Autofac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1800" dirty="0">
                <a:solidFill>
                  <a:schemeClr val="tx1"/>
                </a:solidFill>
                <a:latin typeface="+mj-lt"/>
                <a:hlinkClick r:id="rId5"/>
              </a:rPr>
              <a:t>https://autofac.org/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r>
              <a:rPr lang="fr-FR" sz="1800" dirty="0">
                <a:solidFill>
                  <a:schemeClr val="tx1"/>
                </a:solidFill>
                <a:latin typeface="+mj-lt"/>
              </a:rPr>
              <a:t>Fluent Validation: </a:t>
            </a:r>
            <a:r>
              <a:rPr lang="fr-FR" sz="1800" dirty="0">
                <a:solidFill>
                  <a:schemeClr val="tx1"/>
                </a:solidFill>
                <a:latin typeface="+mj-lt"/>
                <a:hlinkClick r:id="rId6"/>
              </a:rPr>
              <a:t>https://fluentvalidation.net/</a:t>
            </a:r>
            <a:endParaRPr lang="fr-FR" sz="1800" dirty="0">
              <a:solidFill>
                <a:schemeClr val="tx1"/>
              </a:solidFill>
              <a:latin typeface="+mj-lt"/>
            </a:endParaRPr>
          </a:p>
          <a:p>
            <a:r>
              <a:rPr lang="it-IT" sz="1800" dirty="0">
                <a:solidFill>
                  <a:schemeClr val="tx1"/>
                </a:solidFill>
                <a:latin typeface="+mj-lt"/>
              </a:rPr>
              <a:t>Martin Fowler: </a:t>
            </a:r>
            <a:r>
              <a:rPr lang="it-IT" sz="1800" dirty="0">
                <a:solidFill>
                  <a:schemeClr val="tx1"/>
                </a:solidFill>
                <a:latin typeface="+mj-lt"/>
                <a:hlinkClick r:id="rId7"/>
              </a:rPr>
              <a:t>https://martinfowler.com/bliki/CQRS.html</a:t>
            </a:r>
            <a:endParaRPr lang="it-IT" sz="1800" dirty="0">
              <a:solidFill>
                <a:schemeClr val="tx1"/>
              </a:solidFill>
              <a:latin typeface="+mj-lt"/>
            </a:endParaRPr>
          </a:p>
          <a:p>
            <a:r>
              <a:rPr lang="it-IT" sz="1800" dirty="0">
                <a:solidFill>
                  <a:schemeClr val="tx1"/>
                </a:solidFill>
                <a:latin typeface="+mj-lt"/>
              </a:rPr>
              <a:t>MediatR: </a:t>
            </a:r>
            <a:r>
              <a:rPr lang="it-IT" sz="1800" dirty="0">
                <a:solidFill>
                  <a:schemeClr val="tx1"/>
                </a:solidFill>
                <a:latin typeface="+mj-lt"/>
                <a:hlinkClick r:id="rId8"/>
              </a:rPr>
              <a:t>https://github.com/jbogard/MediatR</a:t>
            </a:r>
            <a:endParaRPr lang="it-IT" sz="1800" dirty="0">
              <a:solidFill>
                <a:schemeClr val="tx1"/>
              </a:solidFill>
              <a:latin typeface="+mj-lt"/>
            </a:endParaRPr>
          </a:p>
          <a:p>
            <a:r>
              <a:rPr lang="nn-NO" dirty="0">
                <a:solidFill>
                  <a:schemeClr val="tx1"/>
                </a:solidFill>
                <a:latin typeface="+mj-lt"/>
              </a:rPr>
              <a:t>Microsoft eShops: </a:t>
            </a:r>
            <a:r>
              <a:rPr lang="nn-NO" sz="1200" dirty="0">
                <a:solidFill>
                  <a:schemeClr val="tx1"/>
                </a:solidFill>
                <a:latin typeface="+mj-lt"/>
                <a:hlinkClick r:id="rId9"/>
              </a:rPr>
              <a:t>https://docs.microsoft.com/en-us/dotnet/architecture/cloud-native/introduce-eshoponcontainers-reference-app</a:t>
            </a:r>
            <a:endParaRPr lang="nn-NO" sz="1200" dirty="0">
              <a:solidFill>
                <a:schemeClr val="tx1"/>
              </a:solidFill>
              <a:latin typeface="+mj-lt"/>
            </a:endParaRPr>
          </a:p>
          <a:p>
            <a:r>
              <a:rPr lang="en-US" sz="1900" dirty="0">
                <a:solidFill>
                  <a:schemeClr val="tx1"/>
                </a:solidFill>
              </a:rPr>
              <a:t>Source Making (software patterns):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  <a:hlinkClick r:id="rId10"/>
              </a:rPr>
              <a:t>https://sourcemaking.com/design_patterns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  <a:latin typeface="+mj-lt"/>
            </a:endParaRPr>
          </a:p>
          <a:p>
            <a:r>
              <a:rPr lang="it-IT" sz="2600" b="1" dirty="0">
                <a:solidFill>
                  <a:schemeClr val="tx1"/>
                </a:solidFill>
                <a:latin typeface="+mj-lt"/>
              </a:rPr>
              <a:t>Assets</a:t>
            </a:r>
          </a:p>
          <a:p>
            <a:r>
              <a:rPr lang="it-IT" sz="1800" dirty="0">
                <a:solidFill>
                  <a:schemeClr val="tx1"/>
                </a:solidFill>
                <a:latin typeface="+mj-lt"/>
              </a:rPr>
              <a:t>Shin-chan: </a:t>
            </a:r>
            <a:r>
              <a:rPr lang="it-IT" sz="1200" dirty="0">
                <a:solidFill>
                  <a:schemeClr val="tx1"/>
                </a:solidFill>
                <a:latin typeface="+mj-lt"/>
                <a:hlinkClick r:id="rId11"/>
              </a:rPr>
              <a:t>https://en.wikipedia.org/wiki/Crayon_Shin-chan</a:t>
            </a:r>
            <a:endParaRPr lang="it-IT" sz="1200" dirty="0">
              <a:solidFill>
                <a:schemeClr val="tx1"/>
              </a:solidFill>
              <a:latin typeface="+mj-lt"/>
            </a:endParaRPr>
          </a:p>
          <a:p>
            <a:r>
              <a:rPr lang="it-IT" sz="1800" dirty="0">
                <a:solidFill>
                  <a:schemeClr val="tx1"/>
                </a:solidFill>
                <a:latin typeface="+mj-lt"/>
              </a:rPr>
              <a:t>Ghibli : </a:t>
            </a:r>
            <a:r>
              <a:rPr lang="it-IT" sz="1800" dirty="0">
                <a:solidFill>
                  <a:schemeClr val="tx1"/>
                </a:solidFill>
                <a:latin typeface="+mj-lt"/>
                <a:hlinkClick r:id="rId12"/>
              </a:rPr>
              <a:t>https://ghiblicollection.com/</a:t>
            </a:r>
            <a:endParaRPr lang="it-IT" sz="1800" dirty="0">
              <a:solidFill>
                <a:schemeClr val="tx1"/>
              </a:solidFill>
              <a:latin typeface="+mj-lt"/>
            </a:endParaRPr>
          </a:p>
          <a:p>
            <a:r>
              <a:rPr lang="it-IT" dirty="0">
                <a:solidFill>
                  <a:schemeClr val="tx1"/>
                </a:solidFill>
                <a:latin typeface="+mj-lt"/>
              </a:rPr>
              <a:t>Wakako Zake: </a:t>
            </a:r>
            <a:r>
              <a:rPr lang="it-IT" sz="1500" dirty="0">
                <a:solidFill>
                  <a:schemeClr val="tx1"/>
                </a:solidFill>
                <a:latin typeface="+mj-lt"/>
                <a:hlinkClick r:id="rId13"/>
              </a:rPr>
              <a:t>https://en.wikipedia.org/wiki/Wakakozake</a:t>
            </a:r>
            <a:endParaRPr lang="it-IT" sz="15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07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BFBEA-CB53-4368-8567-70A6EDC92C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34101" y="2110887"/>
            <a:ext cx="2857899" cy="2857899"/>
          </a:xfrm>
          <a:prstGeom prst="rect">
            <a:avLst/>
          </a:prstGeom>
        </p:spPr>
      </p:pic>
      <p:pic>
        <p:nvPicPr>
          <p:cNvPr id="8" name="Picture 7" descr="A person wearing a costume&#10;&#10;Description automatically generated with low confidence">
            <a:extLst>
              <a:ext uri="{FF2B5EF4-FFF2-40B4-BE49-F238E27FC236}">
                <a16:creationId xmlns:a16="http://schemas.microsoft.com/office/drawing/2014/main" id="{C5358240-91A9-4A92-8850-5D61FF55E1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91277" y="2000050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27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Request: Create the Request Object</a:t>
            </a:r>
          </a:p>
          <a:p>
            <a:pPr marL="274320" lvl="1" indent="0">
              <a:buNone/>
            </a:pP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Notice the `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IRequest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` interface is of type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MediatR.IRequest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4530825" y="5353254"/>
            <a:ext cx="3653963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CreatePetCommand.cs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F2A6EA-A290-47AB-8B72-ED363B5A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31" y="2580089"/>
            <a:ext cx="7812063" cy="26403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3162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974780-9F00-4D4C-877A-EB29C689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6" r="11391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34BDF-CDBA-46AA-A743-7C15342A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846" y="1352277"/>
            <a:ext cx="4633416" cy="1371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Why does CQRS have “Wilds”?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1E8046-DB9C-45A9-972A-74817BC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845" y="2852792"/>
            <a:ext cx="4633415" cy="25721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It’s COMPLEX. </a:t>
            </a:r>
          </a:p>
          <a:p>
            <a:pPr>
              <a:lnSpc>
                <a:spcPct val="100000"/>
              </a:lnSpc>
            </a:pPr>
            <a:r>
              <a:rPr lang="en-US" sz="1400"/>
              <a:t>New programming </a:t>
            </a:r>
            <a:r>
              <a:rPr lang="en-US" sz="1400">
                <a:hlinkClick r:id="rId3"/>
              </a:rPr>
              <a:t>paradigm</a:t>
            </a:r>
            <a:r>
              <a:rPr lang="en-US" sz="1400"/>
              <a:t>.</a:t>
            </a:r>
          </a:p>
          <a:p>
            <a:pPr>
              <a:lnSpc>
                <a:spcPct val="100000"/>
              </a:lnSpc>
            </a:pPr>
            <a:r>
              <a:rPr lang="en-US" sz="1400"/>
              <a:t>Not many well documented </a:t>
            </a:r>
            <a:r>
              <a:rPr lang="en-US" sz="1400">
                <a:hlinkClick r:id="rId4"/>
              </a:rPr>
              <a:t>projects</a:t>
            </a:r>
            <a:r>
              <a:rPr lang="en-US" sz="1400"/>
              <a:t>.</a:t>
            </a:r>
          </a:p>
          <a:p>
            <a:pPr>
              <a:lnSpc>
                <a:spcPct val="100000"/>
              </a:lnSpc>
            </a:pPr>
            <a:r>
              <a:rPr lang="en-US" sz="1400"/>
              <a:t>There’s differing opinions implementation.</a:t>
            </a:r>
          </a:p>
          <a:p>
            <a:pPr>
              <a:lnSpc>
                <a:spcPct val="100000"/>
              </a:lnSpc>
            </a:pPr>
            <a:r>
              <a:rPr lang="en-US" sz="1400"/>
              <a:t>Going into “the unknown” is a scary prospect.</a:t>
            </a:r>
          </a:p>
          <a:p>
            <a:pPr>
              <a:lnSpc>
                <a:spcPct val="100000"/>
              </a:lnSpc>
            </a:pPr>
            <a:r>
              <a:rPr lang="en-US" sz="1400"/>
              <a:t>Differing flavors of CQRS: </a:t>
            </a:r>
            <a:r>
              <a:rPr lang="en-US" sz="1400">
                <a:hlinkClick r:id="rId5"/>
              </a:rPr>
              <a:t>Event Sourcing </a:t>
            </a:r>
            <a:r>
              <a:rPr lang="en-US" sz="1400"/>
              <a:t>vs. Not.</a:t>
            </a:r>
          </a:p>
          <a:p>
            <a:pPr>
              <a:lnSpc>
                <a:spcPct val="100000"/>
              </a:lnSpc>
            </a:pPr>
            <a:r>
              <a:rPr lang="en-US" sz="1400"/>
              <a:t>Many times it’s coupled with </a:t>
            </a:r>
            <a:r>
              <a:rPr lang="en-US" sz="1400">
                <a:hlinkClick r:id="rId6"/>
              </a:rPr>
              <a:t>Domain Driven Design </a:t>
            </a:r>
            <a:r>
              <a:rPr lang="en-US" sz="1400"/>
              <a:t>(DDD) which also has a high learning curve.</a:t>
            </a:r>
          </a:p>
        </p:txBody>
      </p:sp>
    </p:spTree>
    <p:extLst>
      <p:ext uri="{BB962C8B-B14F-4D97-AF65-F5344CB8AC3E}">
        <p14:creationId xmlns:p14="http://schemas.microsoft.com/office/powerpoint/2010/main" val="1092559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Request: Create the Request Handler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3956060" y="6325749"/>
            <a:ext cx="3653963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CreatePetCommandHandler.cs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6C381C6-CDA1-421D-8149-A5E6D50C4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764" y="2081465"/>
            <a:ext cx="7858922" cy="42442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5955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Request: Configure with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Autofac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E1F8B0-971B-43D8-A836-98413551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29" y="2419044"/>
            <a:ext cx="9835628" cy="282724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3927567" y="5465934"/>
            <a:ext cx="3281101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AutofacMediatorModule.cs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0423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Request: Dispatch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4051854" y="6298328"/>
            <a:ext cx="3653963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PetStoreCommandController.cs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114D3D3-5B8C-428C-B3BD-EDF7E8AE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14" y="2047712"/>
            <a:ext cx="9783318" cy="408418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24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Notification: Create Notification Object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4051854" y="6298328"/>
            <a:ext cx="3653963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PetStoreDomainEvent.cs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A8230-9BEB-4434-BF76-3AD0B5F4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31" y="2468640"/>
            <a:ext cx="4855980" cy="350776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ontent Placeholder 144">
            <a:extLst>
              <a:ext uri="{FF2B5EF4-FFF2-40B4-BE49-F238E27FC236}">
                <a16:creationId xmlns:a16="http://schemas.microsoft.com/office/drawing/2014/main" id="{E11B6BE2-149A-4731-A28A-B1F44474BAEF}"/>
              </a:ext>
            </a:extLst>
          </p:cNvPr>
          <p:cNvSpPr txBox="1">
            <a:spLocks/>
          </p:cNvSpPr>
          <p:nvPr/>
        </p:nvSpPr>
        <p:spPr>
          <a:xfrm>
            <a:off x="6250755" y="3127248"/>
            <a:ext cx="5686697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 that our Domain Events are all notifications.</a:t>
            </a:r>
          </a:p>
          <a:p>
            <a:pPr lvl="1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Domain layer we add these events to a Domain object</a:t>
            </a:r>
          </a:p>
          <a:p>
            <a:pPr lvl="1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Then, when we pass them to the Infrastructure layer, if everything goes ok, we dispatch the Domain event. </a:t>
            </a:r>
          </a:p>
        </p:txBody>
      </p:sp>
    </p:spTree>
    <p:extLst>
      <p:ext uri="{BB962C8B-B14F-4D97-AF65-F5344CB8AC3E}">
        <p14:creationId xmlns:p14="http://schemas.microsoft.com/office/powerpoint/2010/main" val="257542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7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Notification: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Autofac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Configuration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4062411" y="3926281"/>
            <a:ext cx="3653963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AutofacMediatorModule.cs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Content Placeholder 144">
            <a:extLst>
              <a:ext uri="{FF2B5EF4-FFF2-40B4-BE49-F238E27FC236}">
                <a16:creationId xmlns:a16="http://schemas.microsoft.com/office/drawing/2014/main" id="{E11B6BE2-149A-4731-A28A-B1F44474BAEF}"/>
              </a:ext>
            </a:extLst>
          </p:cNvPr>
          <p:cNvSpPr txBox="1">
            <a:spLocks/>
          </p:cNvSpPr>
          <p:nvPr/>
        </p:nvSpPr>
        <p:spPr>
          <a:xfrm>
            <a:off x="6250755" y="3127248"/>
            <a:ext cx="5686697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3F1024-6335-4183-8F05-6E0D77A03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97" y="2323227"/>
            <a:ext cx="9551770" cy="13716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36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9D335B-7AD0-4972-8EAE-2B6BF3968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spc="-100" dirty="0"/>
              <a:t>“</a:t>
            </a:r>
            <a:r>
              <a:rPr lang="en-US" spc="-100" dirty="0" err="1">
                <a:latin typeface="+mn-lt"/>
              </a:rPr>
              <a:t>MediatR</a:t>
            </a:r>
            <a:r>
              <a:rPr lang="en-US" cap="all" spc="-100" dirty="0"/>
              <a:t>”</a:t>
            </a:r>
          </a:p>
        </p:txBody>
      </p:sp>
      <p:sp>
        <p:nvSpPr>
          <p:cNvPr id="145" name="Content Placeholder 144">
            <a:extLst>
              <a:ext uri="{FF2B5EF4-FFF2-40B4-BE49-F238E27FC236}">
                <a16:creationId xmlns:a16="http://schemas.microsoft.com/office/drawing/2014/main" id="{D7CFE67E-7FBD-4EB3-87C1-55A31132D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32" y="1616310"/>
            <a:ext cx="10058400" cy="3849624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Pipeline: Logging, Validations and Transactions</a:t>
            </a:r>
          </a:p>
          <a:p>
            <a:pPr marL="274320" lvl="1" indent="0">
              <a:buNone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 in addition to Requests, you can chain them together so that every Request has to proceed through a series of handlers. In the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PetStore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example, I’ve got a Logging &amp; Validation handlers set up.</a:t>
            </a:r>
          </a:p>
          <a:p>
            <a:pPr lvl="1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See the eShops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example for more context (See Appendix)</a:t>
            </a:r>
          </a:p>
          <a:p>
            <a:pPr lvl="1"/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how I’m configuring </a:t>
            </a:r>
            <a:r>
              <a:rPr lang="en-US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Autofac</a:t>
            </a:r>
            <a:r>
              <a: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wire up Logging &amp; Validations.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10" name="Content Placeholder 144">
            <a:extLst>
              <a:ext uri="{FF2B5EF4-FFF2-40B4-BE49-F238E27FC236}">
                <a16:creationId xmlns:a16="http://schemas.microsoft.com/office/drawing/2014/main" id="{3057D4A0-3E23-4B5A-BBC7-6B60C663C594}"/>
              </a:ext>
            </a:extLst>
          </p:cNvPr>
          <p:cNvSpPr txBox="1">
            <a:spLocks/>
          </p:cNvSpPr>
          <p:nvPr/>
        </p:nvSpPr>
        <p:spPr>
          <a:xfrm>
            <a:off x="4051854" y="6298328"/>
            <a:ext cx="3653963" cy="8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buFont typeface="Garamond" pitchFamily="18" charset="0"/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AutofacStart.cs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EEEF3C-F9F8-482A-8DCB-190CA994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614" y="3539817"/>
            <a:ext cx="9076771" cy="25968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25986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974780-9F00-4D4C-877A-EB29C6896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6" r="1139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941695"/>
            <a:ext cx="5452527" cy="497461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34BDF-CDBA-46AA-A743-7C15342A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951" y="1352277"/>
            <a:ext cx="4633416" cy="1371600"/>
          </a:xfrm>
        </p:spPr>
        <p:txBody>
          <a:bodyPr>
            <a:normAutofit/>
          </a:bodyPr>
          <a:lstStyle/>
          <a:p>
            <a:r>
              <a:rPr lang="en-US" dirty="0"/>
              <a:t>Why use an Event Driven Model?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1E8046-DB9C-45A9-972A-74817BCCD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950" y="2852792"/>
            <a:ext cx="4633415" cy="2572193"/>
          </a:xfrm>
        </p:spPr>
        <p:txBody>
          <a:bodyPr>
            <a:normAutofit/>
          </a:bodyPr>
          <a:lstStyle/>
          <a:p>
            <a:r>
              <a:rPr lang="en-US" dirty="0"/>
              <a:t>It let’s our applications respond to inner and outer events. </a:t>
            </a:r>
          </a:p>
          <a:p>
            <a:pPr lvl="1"/>
            <a:r>
              <a:rPr lang="en-US" dirty="0"/>
              <a:t>Inner Events = from within our Microservice.</a:t>
            </a:r>
          </a:p>
          <a:p>
            <a:pPr lvl="1"/>
            <a:r>
              <a:rPr lang="en-US" dirty="0"/>
              <a:t>Outer Events = </a:t>
            </a:r>
            <a:r>
              <a:rPr lang="en-US" dirty="0" err="1"/>
              <a:t>msgs</a:t>
            </a:r>
            <a:r>
              <a:rPr lang="en-US" dirty="0"/>
              <a:t> from other Microservices</a:t>
            </a:r>
          </a:p>
          <a:p>
            <a:r>
              <a:rPr lang="en-US" dirty="0"/>
              <a:t>Using a </a:t>
            </a:r>
            <a:r>
              <a:rPr lang="en-US" i="1" dirty="0"/>
              <a:t>Microservice</a:t>
            </a:r>
            <a:r>
              <a:rPr lang="en-US" dirty="0"/>
              <a:t> Architecture, we can orchestrate transactions with other Microservices or respond to events within our system.</a:t>
            </a:r>
          </a:p>
        </p:txBody>
      </p:sp>
    </p:spTree>
    <p:extLst>
      <p:ext uri="{BB962C8B-B14F-4D97-AF65-F5344CB8AC3E}">
        <p14:creationId xmlns:p14="http://schemas.microsoft.com/office/powerpoint/2010/main" val="1948367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25079EB-989F-4674-8E41-CBF8AF183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" r="12958" b="-1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noFill/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23" y="221818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Now…a </a:t>
            </a: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r>
              <a:rPr lang="en-US" sz="6000" cap="all" spc="-100" dirty="0">
                <a:solidFill>
                  <a:schemeClr val="bg1"/>
                </a:solidFill>
              </a:rPr>
              <a:t> </a:t>
            </a:r>
            <a:br>
              <a:rPr lang="en-US" sz="6000" cap="all" spc="-100" dirty="0">
                <a:solidFill>
                  <a:schemeClr val="bg1"/>
                </a:solidFill>
              </a:rPr>
            </a:br>
            <a:r>
              <a:rPr lang="en-US" sz="6000" cap="all" spc="-100" dirty="0">
                <a:solidFill>
                  <a:schemeClr val="bg1"/>
                </a:solidFill>
              </a:rPr>
              <a:t>about </a:t>
            </a:r>
            <a:br>
              <a:rPr lang="en-US" sz="6000" cap="all" spc="-100" dirty="0">
                <a:solidFill>
                  <a:schemeClr val="bg1"/>
                </a:solidFill>
              </a:rPr>
            </a:br>
            <a:r>
              <a:rPr lang="en-US" sz="6000" cap="all" spc="-100" dirty="0">
                <a:solidFill>
                  <a:schemeClr val="bg1"/>
                </a:solidFill>
              </a:rPr>
              <a:t>Food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9526" y="13121"/>
            <a:ext cx="5449479" cy="1663493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pc="80" dirty="0">
                <a:solidFill>
                  <a:schemeClr val="bg1"/>
                </a:solidFill>
              </a:rPr>
              <a:t>Before we discuss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pc="80" dirty="0">
                <a:solidFill>
                  <a:schemeClr val="bg1"/>
                </a:solidFill>
              </a:rPr>
              <a:t>CQRS more, let’s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pc="80" dirty="0">
                <a:solidFill>
                  <a:schemeClr val="bg1"/>
                </a:solidFill>
              </a:rPr>
              <a:t>look at a parallel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pc="80" dirty="0">
                <a:solidFill>
                  <a:schemeClr val="bg1"/>
                </a:solidFill>
              </a:rPr>
              <a:t>story we all know…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31935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5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First…a story about Food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551031"/>
            <a:ext cx="544947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spc="80" dirty="0">
                <a:solidFill>
                  <a:schemeClr val="bg1"/>
                </a:solidFill>
              </a:rPr>
              <a:t>Before we discuss CQRS, let’s look at a parallel story.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6FC3D-01A0-4B65-A04C-C11257F87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0F8A79-F7EA-46FE-92B6-8E2ECBE980B6}"/>
              </a:ext>
            </a:extLst>
          </p:cNvPr>
          <p:cNvSpPr txBox="1">
            <a:spLocks/>
          </p:cNvSpPr>
          <p:nvPr/>
        </p:nvSpPr>
        <p:spPr>
          <a:xfrm>
            <a:off x="5865541" y="66194"/>
            <a:ext cx="6648197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…which takes place in a  </a:t>
            </a:r>
            <a:r>
              <a:rPr lang="en-US" sz="48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B9A2EE-E980-43A3-A0CA-9F5382B6A283}"/>
              </a:ext>
            </a:extLst>
          </p:cNvPr>
          <p:cNvSpPr txBox="1">
            <a:spLocks/>
          </p:cNvSpPr>
          <p:nvPr/>
        </p:nvSpPr>
        <p:spPr>
          <a:xfrm>
            <a:off x="-2433332" y="4551031"/>
            <a:ext cx="6648197" cy="35692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>
              <a:lnSpc>
                <a:spcPct val="83000"/>
              </a:lnSpc>
            </a:pPr>
            <a:r>
              <a:rPr lang="en-US" sz="24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(You know </a:t>
            </a:r>
          </a:p>
          <a:p>
            <a:pPr algn="ctr">
              <a:lnSpc>
                <a:spcPct val="83000"/>
              </a:lnSpc>
            </a:pPr>
            <a:r>
              <a:rPr lang="en-US" sz="24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story, </a:t>
            </a:r>
          </a:p>
          <a:p>
            <a:pPr algn="ctr">
              <a:lnSpc>
                <a:spcPct val="83000"/>
              </a:lnSpc>
            </a:pPr>
            <a:r>
              <a:rPr lang="en-US" sz="2400" cap="all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yeah?)</a:t>
            </a:r>
          </a:p>
        </p:txBody>
      </p:sp>
    </p:spTree>
    <p:extLst>
      <p:ext uri="{BB962C8B-B14F-4D97-AF65-F5344CB8AC3E}">
        <p14:creationId xmlns:p14="http://schemas.microsoft.com/office/powerpoint/2010/main" val="4110476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9B16C77-B3AC-4100-B859-89D515A12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3000"/>
              </a:lnSpc>
            </a:pPr>
            <a:r>
              <a:rPr lang="en-US" sz="2000" cap="all" spc="-100" dirty="0"/>
              <a:t>So</a:t>
            </a:r>
            <a:r>
              <a:rPr lang="en-US" sz="3200" cap="all" spc="-100" dirty="0"/>
              <a:t>…The </a:t>
            </a:r>
            <a:r>
              <a:rPr lang="en-US" sz="3200" i="1" cap="all" spc="-100" dirty="0"/>
              <a:t>Client</a:t>
            </a:r>
            <a:r>
              <a:rPr lang="en-US" sz="3200" cap="all" spc="-100" dirty="0"/>
              <a:t> consults the Menu…</a:t>
            </a:r>
            <a:br>
              <a:rPr lang="en-US" sz="3200" cap="all" spc="-100" dirty="0"/>
            </a:br>
            <a:br>
              <a:rPr lang="en-US" sz="3200" cap="all" spc="-100" dirty="0"/>
            </a:br>
            <a:r>
              <a:rPr lang="en-US" sz="3200" cap="all" spc="-100" dirty="0"/>
              <a:t>and the </a:t>
            </a:r>
            <a:r>
              <a:rPr lang="en-US" sz="3200" i="1" cap="all" spc="-100" dirty="0"/>
              <a:t>Waiter</a:t>
            </a:r>
            <a:r>
              <a:rPr lang="en-US" sz="3200" cap="all" spc="-100" dirty="0"/>
              <a:t> creates the </a:t>
            </a:r>
            <a:r>
              <a:rPr lang="en-US" sz="3200" i="1" cap="all" spc="-100" dirty="0"/>
              <a:t>order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238244"/>
            <a:ext cx="3373583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spc="8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(The client is the domain expert on what will be delicious for them)</a:t>
            </a:r>
          </a:p>
        </p:txBody>
      </p:sp>
    </p:spTree>
    <p:extLst>
      <p:ext uri="{BB962C8B-B14F-4D97-AF65-F5344CB8AC3E}">
        <p14:creationId xmlns:p14="http://schemas.microsoft.com/office/powerpoint/2010/main" val="4190892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3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1" name="Rectangle 14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2" name="Rectangle 14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3" name="Rectangle 14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4" name="Group 14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5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C307CA31-13A2-421C-8957-96FB07B17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8"/>
          <a:stretch/>
        </p:blipFill>
        <p:spPr>
          <a:xfrm>
            <a:off x="4646383" y="10"/>
            <a:ext cx="7545616" cy="6857990"/>
          </a:xfrm>
          <a:prstGeom prst="rect">
            <a:avLst/>
          </a:prstGeom>
        </p:spPr>
      </p:pic>
      <p:sp>
        <p:nvSpPr>
          <p:cNvPr id="176" name="Rectangle 15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221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77" name="Rectangle 155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977" y="164592"/>
            <a:ext cx="4334256" cy="652881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2D19F-B07D-40A1-AF93-81BB34E8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24" y="1340361"/>
            <a:ext cx="3729162" cy="3341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600" cap="all" spc="-100" dirty="0">
                <a:solidFill>
                  <a:schemeClr val="tx1"/>
                </a:solidFill>
              </a:rPr>
              <a:t>Cook receives </a:t>
            </a:r>
            <a:r>
              <a:rPr lang="en-US" sz="3600" cap="all" spc="-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3600" cap="all" spc="-100" dirty="0">
                <a:solidFill>
                  <a:schemeClr val="tx1"/>
                </a:solidFill>
              </a:rPr>
              <a:t> order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F907BB2-D331-4E03-B65D-4F2F6C4CB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284" y="4731476"/>
            <a:ext cx="3793642" cy="9709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spc="80" dirty="0"/>
              <a:t>(Check them out in the top right. Those Orders are hanging out in a queue.)</a:t>
            </a:r>
          </a:p>
        </p:txBody>
      </p:sp>
    </p:spTree>
    <p:extLst>
      <p:ext uri="{BB962C8B-B14F-4D97-AF65-F5344CB8AC3E}">
        <p14:creationId xmlns:p14="http://schemas.microsoft.com/office/powerpoint/2010/main" val="2918211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10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5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6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7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8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9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{13EC25F5-2374-4B3A-8640-B3B6CA3ADA5C}tf11531919_win32</Template>
  <TotalTime>2477</TotalTime>
  <Words>1383</Words>
  <Application>Microsoft Office PowerPoint</Application>
  <PresentationFormat>Widescreen</PresentationFormat>
  <Paragraphs>217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Avenir Next LT Pro</vt:lpstr>
      <vt:lpstr>Avenir Next LT Pro Light</vt:lpstr>
      <vt:lpstr>Calibri</vt:lpstr>
      <vt:lpstr>Garamond</vt:lpstr>
      <vt:lpstr>SavonVTI</vt:lpstr>
      <vt:lpstr>  Taming the CQRS Pattern</vt:lpstr>
      <vt:lpstr>Download the Code!</vt:lpstr>
      <vt:lpstr>What is CQRS?</vt:lpstr>
      <vt:lpstr>Why does CQRS have “Wilds”?</vt:lpstr>
      <vt:lpstr>Why use an Event Driven Model?</vt:lpstr>
      <vt:lpstr>Now…a story  about  Food</vt:lpstr>
      <vt:lpstr>First…a story about Food</vt:lpstr>
      <vt:lpstr>So…The Client consults the Menu…  and the Waiter creates the order</vt:lpstr>
      <vt:lpstr>Cook receives the order</vt:lpstr>
      <vt:lpstr>…AND PREPARES THE MEAL</vt:lpstr>
      <vt:lpstr>Waiter serves  the  meal</vt:lpstr>
      <vt:lpstr>Client  eats their meal!</vt:lpstr>
      <vt:lpstr>Client Consults their bill  </vt:lpstr>
      <vt:lpstr>Lastly… Client Pays  their Bill</vt:lpstr>
      <vt:lpstr>The End</vt:lpstr>
      <vt:lpstr>CQRS</vt:lpstr>
      <vt:lpstr>PowerPoint Presentation</vt:lpstr>
      <vt:lpstr>PowerPoint Presentation</vt:lpstr>
      <vt:lpstr>Question 1</vt:lpstr>
      <vt:lpstr>Autofac (IOC)   (Totoro magically supplying fun)</vt:lpstr>
      <vt:lpstr>Autofac</vt:lpstr>
      <vt:lpstr>Autofac</vt:lpstr>
      <vt:lpstr>Autofac</vt:lpstr>
      <vt:lpstr>Question 2</vt:lpstr>
      <vt:lpstr>“MediatR”</vt:lpstr>
      <vt:lpstr>“MediatR”</vt:lpstr>
      <vt:lpstr>“MediatR”</vt:lpstr>
      <vt:lpstr>“MediatR”</vt:lpstr>
      <vt:lpstr> </vt:lpstr>
      <vt:lpstr>Question 3</vt:lpstr>
      <vt:lpstr>Fluent Validation</vt:lpstr>
      <vt:lpstr>Question 4</vt:lpstr>
      <vt:lpstr>OpenAPI</vt:lpstr>
      <vt:lpstr>OpenAPI</vt:lpstr>
      <vt:lpstr>OpenAPI</vt:lpstr>
      <vt:lpstr>OpenAPI</vt:lpstr>
      <vt:lpstr>Demo</vt:lpstr>
      <vt:lpstr>Appendix</vt:lpstr>
      <vt:lpstr>“MediatR”</vt:lpstr>
      <vt:lpstr>“MediatR”</vt:lpstr>
      <vt:lpstr>“MediatR”</vt:lpstr>
      <vt:lpstr>“MediatR”</vt:lpstr>
      <vt:lpstr>“MediatR”</vt:lpstr>
      <vt:lpstr>“MediatR”</vt:lpstr>
      <vt:lpstr>“MediatR”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IOC + Mediatr</dc:title>
  <dc:creator>Paul Walter</dc:creator>
  <cp:lastModifiedBy>Paul Walter</cp:lastModifiedBy>
  <cp:revision>18</cp:revision>
  <dcterms:created xsi:type="dcterms:W3CDTF">2021-08-31T12:21:16Z</dcterms:created>
  <dcterms:modified xsi:type="dcterms:W3CDTF">2021-09-02T14:06:29Z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